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sldIdLst>
    <p:sldId id="256" r:id="rId2"/>
    <p:sldId id="257" r:id="rId3"/>
    <p:sldId id="271" r:id="rId4"/>
    <p:sldId id="272" r:id="rId5"/>
    <p:sldId id="275" r:id="rId6"/>
    <p:sldId id="273" r:id="rId7"/>
    <p:sldId id="258" r:id="rId8"/>
    <p:sldId id="259" r:id="rId9"/>
    <p:sldId id="260" r:id="rId10"/>
    <p:sldId id="276" r:id="rId11"/>
    <p:sldId id="261" r:id="rId12"/>
    <p:sldId id="262" r:id="rId13"/>
    <p:sldId id="263" r:id="rId14"/>
    <p:sldId id="264" r:id="rId15"/>
    <p:sldId id="265" r:id="rId16"/>
    <p:sldId id="266" r:id="rId17"/>
    <p:sldId id="267" r:id="rId18"/>
    <p:sldId id="268" r:id="rId19"/>
    <p:sldId id="269" r:id="rId20"/>
    <p:sldId id="279" r:id="rId21"/>
    <p:sldId id="278"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4/19/2020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‹Nº›</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862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4/19/2020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98731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4/19/2020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932712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231936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4/19/2020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57319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279051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4/19/2020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04038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4/19/2020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418230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4/19/2020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584827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1947664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4/19/2020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‹Nº›</a:t>
            </a:fld>
            <a:endParaRPr lang="en-US"/>
          </a:p>
        </p:txBody>
      </p:sp>
    </p:spTree>
    <p:extLst>
      <p:ext uri="{BB962C8B-B14F-4D97-AF65-F5344CB8AC3E}">
        <p14:creationId xmlns:p14="http://schemas.microsoft.com/office/powerpoint/2010/main" val="3391737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4/19/2020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‹Nº›</a:t>
            </a:fld>
            <a:endParaRPr lang="en-US"/>
          </a:p>
        </p:txBody>
      </p:sp>
    </p:spTree>
    <p:extLst>
      <p:ext uri="{BB962C8B-B14F-4D97-AF65-F5344CB8AC3E}">
        <p14:creationId xmlns:p14="http://schemas.microsoft.com/office/powerpoint/2010/main" val="1752581595"/>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75" r:id="rId6"/>
    <p:sldLayoutId id="2147483771" r:id="rId7"/>
    <p:sldLayoutId id="2147483772" r:id="rId8"/>
    <p:sldLayoutId id="2147483773" r:id="rId9"/>
    <p:sldLayoutId id="2147483774"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efl.es/catalogo/manuales-juridicos/ecj-case-law-on-va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F4DF32C-3C5D-4546-B00D-9CAD38F9831F}"/>
              </a:ext>
            </a:extLst>
          </p:cNvPr>
          <p:cNvPicPr>
            <a:picLocks noChangeAspect="1"/>
          </p:cNvPicPr>
          <p:nvPr/>
        </p:nvPicPr>
        <p:blipFill rotWithShape="1">
          <a:blip r:embed="rId2"/>
          <a:srcRect t="7696" r="18416" b="1396"/>
          <a:stretch/>
        </p:blipFill>
        <p:spPr>
          <a:xfrm>
            <a:off x="3523488" y="10"/>
            <a:ext cx="8668512" cy="6857990"/>
          </a:xfrm>
          <a:prstGeom prst="rect">
            <a:avLst/>
          </a:prstGeom>
        </p:spPr>
      </p:pic>
      <p:sp>
        <p:nvSpPr>
          <p:cNvPr id="22" name="Rectangle 2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A09D8F33-C4D2-46C2-BF24-B6D3F4057B54}"/>
              </a:ext>
            </a:extLst>
          </p:cNvPr>
          <p:cNvSpPr>
            <a:spLocks noGrp="1"/>
          </p:cNvSpPr>
          <p:nvPr>
            <p:ph type="ctrTitle"/>
          </p:nvPr>
        </p:nvSpPr>
        <p:spPr>
          <a:xfrm>
            <a:off x="477981" y="1122363"/>
            <a:ext cx="4023360" cy="3204134"/>
          </a:xfrm>
        </p:spPr>
        <p:txBody>
          <a:bodyPr anchor="b">
            <a:normAutofit/>
          </a:bodyPr>
          <a:lstStyle/>
          <a:p>
            <a:r>
              <a:rPr lang="en-GB" sz="3700" b="1" dirty="0"/>
              <a:t>Compensations, cancellations and non-payments in the ECJ case-law on VAT</a:t>
            </a:r>
          </a:p>
        </p:txBody>
      </p:sp>
      <p:sp>
        <p:nvSpPr>
          <p:cNvPr id="3" name="Subtítulo 2">
            <a:extLst>
              <a:ext uri="{FF2B5EF4-FFF2-40B4-BE49-F238E27FC236}">
                <a16:creationId xmlns:a16="http://schemas.microsoft.com/office/drawing/2014/main" id="{7E117A42-C774-4D99-9D5D-60EA4D58CC3B}"/>
              </a:ext>
            </a:extLst>
          </p:cNvPr>
          <p:cNvSpPr>
            <a:spLocks noGrp="1"/>
          </p:cNvSpPr>
          <p:nvPr>
            <p:ph type="subTitle" idx="1"/>
          </p:nvPr>
        </p:nvSpPr>
        <p:spPr>
          <a:xfrm>
            <a:off x="477980" y="4872922"/>
            <a:ext cx="4023359" cy="1208141"/>
          </a:xfrm>
        </p:spPr>
        <p:txBody>
          <a:bodyPr>
            <a:normAutofit/>
          </a:bodyPr>
          <a:lstStyle/>
          <a:p>
            <a:r>
              <a:rPr lang="es-ES" sz="2000" dirty="0"/>
              <a:t>Francisco Javier Sánchez Gallardo</a:t>
            </a:r>
          </a:p>
        </p:txBody>
      </p:sp>
      <p:sp>
        <p:nvSpPr>
          <p:cNvPr id="2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01723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D5B82D-E842-4D2F-BE3E-A06B510041BE}"/>
              </a:ext>
            </a:extLst>
          </p:cNvPr>
          <p:cNvSpPr>
            <a:spLocks noGrp="1"/>
          </p:cNvSpPr>
          <p:nvPr>
            <p:ph type="title"/>
          </p:nvPr>
        </p:nvSpPr>
        <p:spPr/>
        <p:txBody>
          <a:bodyPr/>
          <a:lstStyle/>
          <a:p>
            <a:r>
              <a:rPr lang="es-ES" b="1" dirty="0"/>
              <a:t>CANCELLATIONS (IV)</a:t>
            </a:r>
            <a:endParaRPr lang="es-ES" dirty="0"/>
          </a:p>
        </p:txBody>
      </p:sp>
      <p:sp>
        <p:nvSpPr>
          <p:cNvPr id="3" name="Marcador de contenido 2">
            <a:extLst>
              <a:ext uri="{FF2B5EF4-FFF2-40B4-BE49-F238E27FC236}">
                <a16:creationId xmlns:a16="http://schemas.microsoft.com/office/drawing/2014/main" id="{78A9503E-E940-4673-B051-6C5CE17D89BA}"/>
              </a:ext>
            </a:extLst>
          </p:cNvPr>
          <p:cNvSpPr>
            <a:spLocks noGrp="1"/>
          </p:cNvSpPr>
          <p:nvPr>
            <p:ph idx="1"/>
          </p:nvPr>
        </p:nvSpPr>
        <p:spPr/>
        <p:txBody>
          <a:bodyPr>
            <a:normAutofit fontScale="70000" lnSpcReduction="20000"/>
          </a:bodyPr>
          <a:lstStyle/>
          <a:p>
            <a:pPr marL="0" indent="0">
              <a:buNone/>
            </a:pPr>
            <a:r>
              <a:rPr lang="pt-BR" sz="3200" b="1" dirty="0" err="1">
                <a:solidFill>
                  <a:srgbClr val="C00000"/>
                </a:solidFill>
              </a:rPr>
              <a:t>Meo</a:t>
            </a:r>
            <a:r>
              <a:rPr lang="pt-BR" sz="3200" b="1" dirty="0">
                <a:solidFill>
                  <a:srgbClr val="C00000"/>
                </a:solidFill>
              </a:rPr>
              <a:t>-Serviços de Comunicações e </a:t>
            </a:r>
            <a:r>
              <a:rPr lang="pt-BR" sz="3200" b="1" dirty="0" err="1">
                <a:solidFill>
                  <a:srgbClr val="C00000"/>
                </a:solidFill>
              </a:rPr>
              <a:t>Multimédia</a:t>
            </a:r>
            <a:r>
              <a:rPr lang="pt-BR" sz="3200" b="1" dirty="0">
                <a:solidFill>
                  <a:srgbClr val="C00000"/>
                </a:solidFill>
              </a:rPr>
              <a:t>, </a:t>
            </a:r>
            <a:r>
              <a:rPr lang="es-ES" sz="3200" b="1" dirty="0">
                <a:solidFill>
                  <a:srgbClr val="C00000"/>
                </a:solidFill>
              </a:rPr>
              <a:t>C-295/17:</a:t>
            </a:r>
          </a:p>
          <a:p>
            <a:pPr marL="0" indent="0">
              <a:buNone/>
            </a:pPr>
            <a:r>
              <a:rPr lang="en-US" dirty="0"/>
              <a:t>The </a:t>
            </a:r>
            <a:r>
              <a:rPr lang="en-US" b="1" dirty="0"/>
              <a:t>predetermined amount received</a:t>
            </a:r>
            <a:r>
              <a:rPr lang="en-US" dirty="0"/>
              <a:t> where a contract for the supply of services with a </a:t>
            </a:r>
            <a:r>
              <a:rPr lang="en-US" b="1" dirty="0"/>
              <a:t>minimum commitment period </a:t>
            </a:r>
            <a:r>
              <a:rPr lang="en-US" dirty="0"/>
              <a:t>is terminated early by its customer or for a reason attributable to said customer, which corresponds to the amount that the operator would have received during that period in the absence of such termination, must be regarded as the </a:t>
            </a:r>
            <a:r>
              <a:rPr lang="en-US" b="1" dirty="0"/>
              <a:t>consideration</a:t>
            </a:r>
            <a:r>
              <a:rPr lang="en-US" dirty="0"/>
              <a:t> for a supply of services and VAT subject.</a:t>
            </a:r>
          </a:p>
          <a:p>
            <a:pPr marL="0" indent="0">
              <a:buNone/>
            </a:pPr>
            <a:r>
              <a:rPr lang="en-US" dirty="0"/>
              <a:t>The facts that the purpose of this lump sum is to discourage customers from not observing the minimum commitment period, that the consideration received for the conclusion of contracts stipulating a minimum period of commitment is higher than that provided for under contracts which do not stipulate such a period, and that the amount is classified under national law as a penalty, are not decisive to these effects.</a:t>
            </a:r>
            <a:endParaRPr lang="es-ES" dirty="0">
              <a:highlight>
                <a:srgbClr val="FFFF00"/>
              </a:highlight>
            </a:endParaRPr>
          </a:p>
        </p:txBody>
      </p:sp>
    </p:spTree>
    <p:extLst>
      <p:ext uri="{BB962C8B-B14F-4D97-AF65-F5344CB8AC3E}">
        <p14:creationId xmlns:p14="http://schemas.microsoft.com/office/powerpoint/2010/main" val="1057506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FF098E-45D1-40FC-A0E9-7B8750B5D239}"/>
              </a:ext>
            </a:extLst>
          </p:cNvPr>
          <p:cNvSpPr>
            <a:spLocks noGrp="1"/>
          </p:cNvSpPr>
          <p:nvPr>
            <p:ph type="title"/>
          </p:nvPr>
        </p:nvSpPr>
        <p:spPr/>
        <p:txBody>
          <a:bodyPr>
            <a:normAutofit/>
          </a:bodyPr>
          <a:lstStyle/>
          <a:p>
            <a:r>
              <a:rPr lang="en-US" b="1" cap="all" dirty="0"/>
              <a:t>NON-PAYMENTS (</a:t>
            </a:r>
            <a:r>
              <a:rPr lang="en-US" b="1" cap="all" dirty="0" err="1"/>
              <a:t>i</a:t>
            </a:r>
            <a:r>
              <a:rPr lang="en-US" b="1" cap="all" dirty="0"/>
              <a:t>)</a:t>
            </a:r>
            <a:endParaRPr lang="es-ES" b="1" cap="all" dirty="0"/>
          </a:p>
        </p:txBody>
      </p:sp>
      <p:sp>
        <p:nvSpPr>
          <p:cNvPr id="3" name="Marcador de contenido 2">
            <a:extLst>
              <a:ext uri="{FF2B5EF4-FFF2-40B4-BE49-F238E27FC236}">
                <a16:creationId xmlns:a16="http://schemas.microsoft.com/office/drawing/2014/main" id="{6D45B894-198F-4878-8AF5-430B26965DEE}"/>
              </a:ext>
            </a:extLst>
          </p:cNvPr>
          <p:cNvSpPr>
            <a:spLocks noGrp="1"/>
          </p:cNvSpPr>
          <p:nvPr>
            <p:ph idx="1"/>
          </p:nvPr>
        </p:nvSpPr>
        <p:spPr/>
        <p:txBody>
          <a:bodyPr>
            <a:normAutofit/>
          </a:bodyPr>
          <a:lstStyle/>
          <a:p>
            <a:pPr marL="0" indent="0">
              <a:buNone/>
            </a:pPr>
            <a:r>
              <a:rPr lang="en-US" b="1" dirty="0">
                <a:solidFill>
                  <a:srgbClr val="C00000"/>
                </a:solidFill>
              </a:rPr>
              <a:t>Goldsmiths, C-330/95:</a:t>
            </a:r>
          </a:p>
          <a:p>
            <a:pPr marL="0" indent="0">
              <a:buNone/>
            </a:pPr>
            <a:r>
              <a:rPr lang="en-US" dirty="0"/>
              <a:t>The power established by the VAT Directive art.90.2) to refuse the rectification of the taxable base in cases of non-payment must be limited to exceptional cases.</a:t>
            </a:r>
          </a:p>
          <a:p>
            <a:pPr marL="0" indent="0">
              <a:buNone/>
            </a:pPr>
            <a:r>
              <a:rPr lang="en-US" dirty="0"/>
              <a:t>This possibility cannot be ruled out by the mere fact that the </a:t>
            </a:r>
            <a:r>
              <a:rPr lang="en-US" b="1" dirty="0"/>
              <a:t>consideration</a:t>
            </a:r>
            <a:r>
              <a:rPr lang="en-US" dirty="0"/>
              <a:t> is </a:t>
            </a:r>
            <a:r>
              <a:rPr lang="en-US" b="1" dirty="0"/>
              <a:t>non-monetary </a:t>
            </a:r>
            <a:r>
              <a:rPr lang="en-US" dirty="0"/>
              <a:t>when it has been admitted for monetary considerations.</a:t>
            </a:r>
          </a:p>
          <a:p>
            <a:endParaRPr lang="es-ES" dirty="0"/>
          </a:p>
        </p:txBody>
      </p:sp>
    </p:spTree>
    <p:extLst>
      <p:ext uri="{BB962C8B-B14F-4D97-AF65-F5344CB8AC3E}">
        <p14:creationId xmlns:p14="http://schemas.microsoft.com/office/powerpoint/2010/main" val="1768359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7CA7B7-9991-4523-82C6-8787BF70A23F}"/>
              </a:ext>
            </a:extLst>
          </p:cNvPr>
          <p:cNvSpPr>
            <a:spLocks noGrp="1"/>
          </p:cNvSpPr>
          <p:nvPr>
            <p:ph type="title"/>
          </p:nvPr>
        </p:nvSpPr>
        <p:spPr/>
        <p:txBody>
          <a:bodyPr>
            <a:normAutofit/>
          </a:bodyPr>
          <a:lstStyle/>
          <a:p>
            <a:r>
              <a:rPr lang="en-US" b="1" cap="all" dirty="0"/>
              <a:t>NON-PAYMENTS (ii)</a:t>
            </a:r>
            <a:endParaRPr lang="es-ES" dirty="0"/>
          </a:p>
        </p:txBody>
      </p:sp>
      <p:sp>
        <p:nvSpPr>
          <p:cNvPr id="3" name="Marcador de contenido 2">
            <a:extLst>
              <a:ext uri="{FF2B5EF4-FFF2-40B4-BE49-F238E27FC236}">
                <a16:creationId xmlns:a16="http://schemas.microsoft.com/office/drawing/2014/main" id="{5A470372-7A36-46E9-BFF2-00698819CE66}"/>
              </a:ext>
            </a:extLst>
          </p:cNvPr>
          <p:cNvSpPr>
            <a:spLocks noGrp="1"/>
          </p:cNvSpPr>
          <p:nvPr>
            <p:ph idx="1"/>
          </p:nvPr>
        </p:nvSpPr>
        <p:spPr/>
        <p:txBody>
          <a:bodyPr>
            <a:normAutofit fontScale="77500" lnSpcReduction="20000"/>
          </a:bodyPr>
          <a:lstStyle/>
          <a:p>
            <a:pPr marL="0" indent="0">
              <a:buNone/>
            </a:pPr>
            <a:r>
              <a:rPr lang="en-US" b="1" dirty="0" err="1">
                <a:solidFill>
                  <a:srgbClr val="C00000"/>
                </a:solidFill>
              </a:rPr>
              <a:t>Vandoorne</a:t>
            </a:r>
            <a:r>
              <a:rPr lang="en-US" b="1" dirty="0">
                <a:solidFill>
                  <a:srgbClr val="C00000"/>
                </a:solidFill>
              </a:rPr>
              <a:t>, C-489/09:</a:t>
            </a:r>
          </a:p>
          <a:p>
            <a:pPr marL="0" indent="0">
              <a:buNone/>
            </a:pPr>
            <a:r>
              <a:rPr lang="en-US" dirty="0"/>
              <a:t>In application of a </a:t>
            </a:r>
            <a:r>
              <a:rPr lang="en-US" b="1" dirty="0"/>
              <a:t>derogating measure</a:t>
            </a:r>
            <a:r>
              <a:rPr lang="en-US" dirty="0"/>
              <a:t> approved under art.395 of the VAT Directive, the right to recover VAT due to non-payment can be denied.</a:t>
            </a:r>
          </a:p>
          <a:p>
            <a:pPr marL="0" indent="0">
              <a:buNone/>
            </a:pPr>
            <a:r>
              <a:rPr lang="en-US" dirty="0"/>
              <a:t>In this way, the VAT Directive is compatible with a national regulation, which, by providing, for the purposes of </a:t>
            </a:r>
            <a:r>
              <a:rPr lang="en-US" b="1" dirty="0"/>
              <a:t>simplifying the procedure for charging VAT</a:t>
            </a:r>
            <a:r>
              <a:rPr lang="en-US" dirty="0"/>
              <a:t> and of combating tax evasion or avoidance in regard to manufactured tobacco, for the levying of that tax by means of tax labels, in an origin single charge, from the manufacturer or importer of those products, excludes intermediate suppliers operating at a subsequent stage in the supply chain from the right to obtain reimbursement of the VAT in the event of non-payment by the purchaser of the price for those products.</a:t>
            </a:r>
          </a:p>
          <a:p>
            <a:endParaRPr lang="es-ES" dirty="0"/>
          </a:p>
        </p:txBody>
      </p:sp>
    </p:spTree>
    <p:extLst>
      <p:ext uri="{BB962C8B-B14F-4D97-AF65-F5344CB8AC3E}">
        <p14:creationId xmlns:p14="http://schemas.microsoft.com/office/powerpoint/2010/main" val="3235709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3B30B3-D611-46EB-AA7B-33B1D724F267}"/>
              </a:ext>
            </a:extLst>
          </p:cNvPr>
          <p:cNvSpPr>
            <a:spLocks noGrp="1"/>
          </p:cNvSpPr>
          <p:nvPr>
            <p:ph type="title"/>
          </p:nvPr>
        </p:nvSpPr>
        <p:spPr/>
        <p:txBody>
          <a:bodyPr>
            <a:normAutofit/>
          </a:bodyPr>
          <a:lstStyle/>
          <a:p>
            <a:r>
              <a:rPr lang="en-US" b="1" cap="all" dirty="0"/>
              <a:t>NON-PAYMENTS (iii)</a:t>
            </a:r>
            <a:endParaRPr lang="es-ES" dirty="0"/>
          </a:p>
        </p:txBody>
      </p:sp>
      <p:sp>
        <p:nvSpPr>
          <p:cNvPr id="3" name="Marcador de contenido 2">
            <a:extLst>
              <a:ext uri="{FF2B5EF4-FFF2-40B4-BE49-F238E27FC236}">
                <a16:creationId xmlns:a16="http://schemas.microsoft.com/office/drawing/2014/main" id="{9B1095CD-E526-425B-AD67-A1663B600AE9}"/>
              </a:ext>
            </a:extLst>
          </p:cNvPr>
          <p:cNvSpPr>
            <a:spLocks noGrp="1"/>
          </p:cNvSpPr>
          <p:nvPr>
            <p:ph idx="1"/>
          </p:nvPr>
        </p:nvSpPr>
        <p:spPr/>
        <p:txBody>
          <a:bodyPr>
            <a:normAutofit fontScale="62500" lnSpcReduction="20000"/>
          </a:bodyPr>
          <a:lstStyle/>
          <a:p>
            <a:pPr marL="0" indent="0">
              <a:buNone/>
            </a:pPr>
            <a:r>
              <a:rPr lang="en-US" b="1" dirty="0">
                <a:solidFill>
                  <a:srgbClr val="C00000"/>
                </a:solidFill>
              </a:rPr>
              <a:t>Kraft Foods </a:t>
            </a:r>
            <a:r>
              <a:rPr lang="en-US" b="1" dirty="0" err="1">
                <a:solidFill>
                  <a:srgbClr val="C00000"/>
                </a:solidFill>
              </a:rPr>
              <a:t>Polska</a:t>
            </a:r>
            <a:r>
              <a:rPr lang="en-US" b="1" dirty="0">
                <a:solidFill>
                  <a:srgbClr val="C00000"/>
                </a:solidFill>
              </a:rPr>
              <a:t>, C-588/10:</a:t>
            </a:r>
          </a:p>
          <a:p>
            <a:pPr marL="0" indent="0">
              <a:buNone/>
            </a:pPr>
            <a:r>
              <a:rPr lang="en-US" dirty="0"/>
              <a:t>The requirement that, in order to be entitled to reduce the taxable amount as set out in the initial invoice, the taxable person must be in possession of </a:t>
            </a:r>
            <a:r>
              <a:rPr lang="en-US" b="1" dirty="0"/>
              <a:t>acknowledgment of receipt of a correcting invoice</a:t>
            </a:r>
            <a:r>
              <a:rPr lang="en-US" dirty="0"/>
              <a:t> by the purchaser of the goods or services, constitutes a condition for the purpose of Dir 2006/112 art.90.</a:t>
            </a:r>
          </a:p>
          <a:p>
            <a:pPr marL="0" indent="0">
              <a:buNone/>
            </a:pPr>
            <a:r>
              <a:rPr lang="en-US" dirty="0"/>
              <a:t>The principles of the neutrality of VAT and proportionality do not, in principle, preclude such a requirement. However, where it is </a:t>
            </a:r>
            <a:r>
              <a:rPr lang="en-US" b="1" dirty="0"/>
              <a:t>impossible</a:t>
            </a:r>
            <a:r>
              <a:rPr lang="en-US" dirty="0"/>
              <a:t> or </a:t>
            </a:r>
            <a:r>
              <a:rPr lang="en-US" b="1" dirty="0"/>
              <a:t>excessively difficult</a:t>
            </a:r>
            <a:r>
              <a:rPr lang="en-US" dirty="0"/>
              <a:t> for the taxable person to obtain such acknowledgment of receipt within a reasonable period of time, he cannot be denied the opportunity of establishing, by </a:t>
            </a:r>
            <a:r>
              <a:rPr lang="en-US" b="1" dirty="0"/>
              <a:t>other means</a:t>
            </a:r>
            <a:r>
              <a:rPr lang="en-US" dirty="0"/>
              <a:t>, before the national tax authorities of the Member State concerned, first, that he has taken all the steps necessary in the circumstances of the case to satisfy himself that the client is in possession of the correcting invoice and is aware of it and, second, that the transaction in question was in fact carried out in accordance with the conditions set out in the correcting invoice.</a:t>
            </a:r>
          </a:p>
        </p:txBody>
      </p:sp>
    </p:spTree>
    <p:extLst>
      <p:ext uri="{BB962C8B-B14F-4D97-AF65-F5344CB8AC3E}">
        <p14:creationId xmlns:p14="http://schemas.microsoft.com/office/powerpoint/2010/main" val="242022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3DB712-6988-4AAD-85BF-0F2B61F09DD3}"/>
              </a:ext>
            </a:extLst>
          </p:cNvPr>
          <p:cNvSpPr>
            <a:spLocks noGrp="1"/>
          </p:cNvSpPr>
          <p:nvPr>
            <p:ph type="title"/>
          </p:nvPr>
        </p:nvSpPr>
        <p:spPr/>
        <p:txBody>
          <a:bodyPr>
            <a:normAutofit/>
          </a:bodyPr>
          <a:lstStyle/>
          <a:p>
            <a:r>
              <a:rPr lang="en-US" b="1" cap="all" dirty="0"/>
              <a:t>NON-PAYMENTS (iv)</a:t>
            </a:r>
            <a:endParaRPr lang="es-ES" dirty="0"/>
          </a:p>
        </p:txBody>
      </p:sp>
      <p:sp>
        <p:nvSpPr>
          <p:cNvPr id="3" name="Marcador de contenido 2">
            <a:extLst>
              <a:ext uri="{FF2B5EF4-FFF2-40B4-BE49-F238E27FC236}">
                <a16:creationId xmlns:a16="http://schemas.microsoft.com/office/drawing/2014/main" id="{6F0957BA-29E9-4737-8ABD-AAE1447DC17D}"/>
              </a:ext>
            </a:extLst>
          </p:cNvPr>
          <p:cNvSpPr>
            <a:spLocks noGrp="1"/>
          </p:cNvSpPr>
          <p:nvPr>
            <p:ph idx="1"/>
          </p:nvPr>
        </p:nvSpPr>
        <p:spPr/>
        <p:txBody>
          <a:bodyPr>
            <a:normAutofit fontScale="62500" lnSpcReduction="20000"/>
          </a:bodyPr>
          <a:lstStyle/>
          <a:p>
            <a:pPr marL="0" indent="0">
              <a:buNone/>
            </a:pPr>
            <a:r>
              <a:rPr lang="en-US" b="1" dirty="0" err="1">
                <a:solidFill>
                  <a:srgbClr val="C00000"/>
                </a:solidFill>
              </a:rPr>
              <a:t>Almos</a:t>
            </a:r>
            <a:r>
              <a:rPr lang="en-US" b="1" dirty="0">
                <a:solidFill>
                  <a:srgbClr val="C00000"/>
                </a:solidFill>
              </a:rPr>
              <a:t> </a:t>
            </a:r>
            <a:r>
              <a:rPr lang="en-US" b="1" dirty="0" err="1">
                <a:solidFill>
                  <a:srgbClr val="C00000"/>
                </a:solidFill>
              </a:rPr>
              <a:t>Agrárkülkereskedelmi</a:t>
            </a:r>
            <a:r>
              <a:rPr lang="en-US" b="1" dirty="0">
                <a:solidFill>
                  <a:srgbClr val="C00000"/>
                </a:solidFill>
              </a:rPr>
              <a:t>, C-337/13:</a:t>
            </a:r>
          </a:p>
          <a:p>
            <a:pPr marL="0" indent="0">
              <a:buNone/>
            </a:pPr>
            <a:r>
              <a:rPr lang="en-US" dirty="0"/>
              <a:t>The Member States may establish that the exercise of the right to reduce the taxable base is subject to compliance with certain </a:t>
            </a:r>
            <a:r>
              <a:rPr lang="en-US" b="1" dirty="0"/>
              <a:t>formalities</a:t>
            </a:r>
            <a:r>
              <a:rPr lang="en-US" dirty="0"/>
              <a:t> that provide evidence, in particular, that, after having carried out an operation, part or all of the </a:t>
            </a:r>
            <a:r>
              <a:rPr lang="en-US" b="1" dirty="0"/>
              <a:t>consideration</a:t>
            </a:r>
            <a:r>
              <a:rPr lang="en-US" dirty="0"/>
              <a:t> was </a:t>
            </a:r>
            <a:r>
              <a:rPr lang="en-US" b="1" dirty="0"/>
              <a:t>definitively not received</a:t>
            </a:r>
            <a:r>
              <a:rPr lang="en-US" dirty="0"/>
              <a:t> by the taxable person and that said taxable person was able to rely on one of the situations referred to in the VAT Directive art.90.1 (“cancellations and refusals”).</a:t>
            </a:r>
          </a:p>
          <a:p>
            <a:pPr marL="0" indent="0">
              <a:buNone/>
            </a:pPr>
            <a:r>
              <a:rPr lang="en-US" dirty="0"/>
              <a:t>In accordance with the VAT  Directive art.90, the Member States can exclude from the possibility of recovering the VAT through the modification of the taxable base on the cases of non-payment by the recipient, but not the rest of the situations in which, after a transaction has been agreed, part or all of the consideration is not received by the taxpayer.</a:t>
            </a:r>
          </a:p>
          <a:p>
            <a:pPr marL="0" indent="0">
              <a:buNone/>
            </a:pPr>
            <a:r>
              <a:rPr lang="en-US" dirty="0"/>
              <a:t>The art.90.1 of the VAT Directive has a </a:t>
            </a:r>
            <a:r>
              <a:rPr lang="en-US" b="1" dirty="0"/>
              <a:t>direct effect</a:t>
            </a:r>
            <a:r>
              <a:rPr lang="en-US" dirty="0"/>
              <a:t>, so taxpayers can invoke it before their tax authorities to reduce the taxable base of their operations in the cases for which it is established.</a:t>
            </a:r>
          </a:p>
          <a:p>
            <a:endParaRPr lang="es-ES" dirty="0"/>
          </a:p>
        </p:txBody>
      </p:sp>
    </p:spTree>
    <p:extLst>
      <p:ext uri="{BB962C8B-B14F-4D97-AF65-F5344CB8AC3E}">
        <p14:creationId xmlns:p14="http://schemas.microsoft.com/office/powerpoint/2010/main" val="3020260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A2835-C3F5-4ABB-81F6-CC84F8DE406C}"/>
              </a:ext>
            </a:extLst>
          </p:cNvPr>
          <p:cNvSpPr>
            <a:spLocks noGrp="1"/>
          </p:cNvSpPr>
          <p:nvPr>
            <p:ph type="title"/>
          </p:nvPr>
        </p:nvSpPr>
        <p:spPr/>
        <p:txBody>
          <a:bodyPr>
            <a:normAutofit/>
          </a:bodyPr>
          <a:lstStyle/>
          <a:p>
            <a:r>
              <a:rPr lang="en-US" b="1" cap="all" dirty="0"/>
              <a:t>NON-PAYMENTS (v)</a:t>
            </a:r>
            <a:endParaRPr lang="es-ES" dirty="0"/>
          </a:p>
        </p:txBody>
      </p:sp>
      <p:sp>
        <p:nvSpPr>
          <p:cNvPr id="3" name="Marcador de contenido 2">
            <a:extLst>
              <a:ext uri="{FF2B5EF4-FFF2-40B4-BE49-F238E27FC236}">
                <a16:creationId xmlns:a16="http://schemas.microsoft.com/office/drawing/2014/main" id="{1CA772A9-866A-4E0C-8F72-0A9B3BDB2B6B}"/>
              </a:ext>
            </a:extLst>
          </p:cNvPr>
          <p:cNvSpPr>
            <a:spLocks noGrp="1"/>
          </p:cNvSpPr>
          <p:nvPr>
            <p:ph idx="1"/>
          </p:nvPr>
        </p:nvSpPr>
        <p:spPr/>
        <p:txBody>
          <a:bodyPr>
            <a:normAutofit fontScale="92500" lnSpcReduction="20000"/>
          </a:bodyPr>
          <a:lstStyle/>
          <a:p>
            <a:pPr marL="0" indent="0">
              <a:buNone/>
            </a:pPr>
            <a:r>
              <a:rPr lang="en-US" b="1" dirty="0">
                <a:solidFill>
                  <a:srgbClr val="C00000"/>
                </a:solidFill>
              </a:rPr>
              <a:t>BCR Leasing IFN, C-438/13:</a:t>
            </a:r>
          </a:p>
          <a:p>
            <a:pPr marL="0" indent="0">
              <a:buNone/>
            </a:pPr>
            <a:r>
              <a:rPr lang="en-US" dirty="0"/>
              <a:t>According to the VAT Directive art.16 and 18, the impossibility, for a leasing company, of recovering from the lessee the goods let under a financial leasing contract following its termination as a result of the lessee’s breach, despite the steps undertaken by that company to recover those goods and despite the lack of any consideration following such termination, may not be treated as a </a:t>
            </a:r>
            <a:r>
              <a:rPr lang="en-US" b="1" dirty="0"/>
              <a:t>supply of goods for consideration</a:t>
            </a:r>
            <a:r>
              <a:rPr lang="en-US" dirty="0"/>
              <a:t> for the purposes of those articles.</a:t>
            </a:r>
          </a:p>
          <a:p>
            <a:endParaRPr lang="es-ES" dirty="0"/>
          </a:p>
        </p:txBody>
      </p:sp>
    </p:spTree>
    <p:extLst>
      <p:ext uri="{BB962C8B-B14F-4D97-AF65-F5344CB8AC3E}">
        <p14:creationId xmlns:p14="http://schemas.microsoft.com/office/powerpoint/2010/main" val="239616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0C3544-12E9-4FC2-B375-253629CC70FF}"/>
              </a:ext>
            </a:extLst>
          </p:cNvPr>
          <p:cNvSpPr>
            <a:spLocks noGrp="1"/>
          </p:cNvSpPr>
          <p:nvPr>
            <p:ph type="title"/>
          </p:nvPr>
        </p:nvSpPr>
        <p:spPr/>
        <p:txBody>
          <a:bodyPr>
            <a:normAutofit/>
          </a:bodyPr>
          <a:lstStyle/>
          <a:p>
            <a:r>
              <a:rPr lang="en-US" b="1" cap="all" dirty="0"/>
              <a:t>NON-PAYMENTS (vi)</a:t>
            </a:r>
            <a:endParaRPr lang="es-ES" dirty="0"/>
          </a:p>
        </p:txBody>
      </p:sp>
      <p:sp>
        <p:nvSpPr>
          <p:cNvPr id="3" name="Marcador de contenido 2">
            <a:extLst>
              <a:ext uri="{FF2B5EF4-FFF2-40B4-BE49-F238E27FC236}">
                <a16:creationId xmlns:a16="http://schemas.microsoft.com/office/drawing/2014/main" id="{AE23A8CA-C686-4B77-BC3E-F1372545608D}"/>
              </a:ext>
            </a:extLst>
          </p:cNvPr>
          <p:cNvSpPr>
            <a:spLocks noGrp="1"/>
          </p:cNvSpPr>
          <p:nvPr>
            <p:ph idx="1"/>
          </p:nvPr>
        </p:nvSpPr>
        <p:spPr/>
        <p:txBody>
          <a:bodyPr>
            <a:normAutofit fontScale="70000" lnSpcReduction="20000"/>
          </a:bodyPr>
          <a:lstStyle/>
          <a:p>
            <a:pPr marL="0" indent="0">
              <a:buNone/>
            </a:pPr>
            <a:r>
              <a:rPr lang="en-US" b="1" dirty="0">
                <a:solidFill>
                  <a:srgbClr val="C00000"/>
                </a:solidFill>
              </a:rPr>
              <a:t>GMAC UK, C-589/12:</a:t>
            </a:r>
          </a:p>
          <a:p>
            <a:pPr marL="0" indent="0">
              <a:buNone/>
            </a:pPr>
            <a:r>
              <a:rPr lang="en-US" dirty="0"/>
              <a:t>Under the VAT Directive art.90.1), a Member State may not prevent a taxable person from invoking the </a:t>
            </a:r>
            <a:r>
              <a:rPr lang="en-US" b="1" dirty="0"/>
              <a:t>direct effect</a:t>
            </a:r>
            <a:r>
              <a:rPr lang="en-US" dirty="0"/>
              <a:t> of that provision in respect of one transaction by arguing that that person may rely on the provisions of national law in relation to another transaction (the sale of the recovered goods) concerning the same goods and that the cumulative application of those provisions would produce an overall fiscal result which neither national law nor Sixth Directive, applied separately to those transactions, produces or is intended to produce.</a:t>
            </a:r>
          </a:p>
          <a:p>
            <a:pPr marL="0" indent="0">
              <a:buNone/>
            </a:pPr>
            <a:r>
              <a:rPr lang="en-US" dirty="0"/>
              <a:t>In cases of non-payment by customers, taxpayers have the right to reduce the taxable base. It cannot be replaced by another system that leads to a similar result, but not equivalent. This alternative route cannot deny the direct effect of the EU Law.</a:t>
            </a:r>
          </a:p>
          <a:p>
            <a:endParaRPr lang="es-ES" dirty="0"/>
          </a:p>
        </p:txBody>
      </p:sp>
    </p:spTree>
    <p:extLst>
      <p:ext uri="{BB962C8B-B14F-4D97-AF65-F5344CB8AC3E}">
        <p14:creationId xmlns:p14="http://schemas.microsoft.com/office/powerpoint/2010/main" val="1502542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C69B18-699D-445A-A3D4-8DA6BC54C3D4}"/>
              </a:ext>
            </a:extLst>
          </p:cNvPr>
          <p:cNvSpPr>
            <a:spLocks noGrp="1"/>
          </p:cNvSpPr>
          <p:nvPr>
            <p:ph type="title"/>
          </p:nvPr>
        </p:nvSpPr>
        <p:spPr/>
        <p:txBody>
          <a:bodyPr>
            <a:normAutofit/>
          </a:bodyPr>
          <a:lstStyle/>
          <a:p>
            <a:r>
              <a:rPr lang="en-US" b="1" cap="all" dirty="0"/>
              <a:t>NON-PAYMENTS (vii)</a:t>
            </a:r>
            <a:endParaRPr lang="es-ES" dirty="0"/>
          </a:p>
        </p:txBody>
      </p:sp>
      <p:sp>
        <p:nvSpPr>
          <p:cNvPr id="3" name="Marcador de contenido 2">
            <a:extLst>
              <a:ext uri="{FF2B5EF4-FFF2-40B4-BE49-F238E27FC236}">
                <a16:creationId xmlns:a16="http://schemas.microsoft.com/office/drawing/2014/main" id="{5BCF5BFE-16FC-46A7-80E6-6C7FC21F2EC0}"/>
              </a:ext>
            </a:extLst>
          </p:cNvPr>
          <p:cNvSpPr>
            <a:spLocks noGrp="1"/>
          </p:cNvSpPr>
          <p:nvPr>
            <p:ph idx="1"/>
          </p:nvPr>
        </p:nvSpPr>
        <p:spPr/>
        <p:txBody>
          <a:bodyPr/>
          <a:lstStyle/>
          <a:p>
            <a:pPr marL="0" indent="0">
              <a:buNone/>
            </a:pPr>
            <a:r>
              <a:rPr lang="en-US" b="1" dirty="0">
                <a:solidFill>
                  <a:srgbClr val="C00000"/>
                </a:solidFill>
              </a:rPr>
              <a:t>Enzo Di Maura, C-246/16:</a:t>
            </a:r>
          </a:p>
          <a:p>
            <a:pPr marL="0" indent="0">
              <a:buNone/>
            </a:pPr>
            <a:r>
              <a:rPr lang="en-US" dirty="0"/>
              <a:t>According to the VAT Directive art.90.2), a Member State may not make the reduction of the VAT taxable amount in the event of total or partial non-payment subject to the condition that </a:t>
            </a:r>
            <a:r>
              <a:rPr lang="en-US" b="1" dirty="0"/>
              <a:t>insolvency proceedings</a:t>
            </a:r>
            <a:r>
              <a:rPr lang="en-US" dirty="0"/>
              <a:t> have been unsuccessful when such proceedings may last </a:t>
            </a:r>
            <a:r>
              <a:rPr lang="en-US" b="1" dirty="0"/>
              <a:t>longer than ten years</a:t>
            </a:r>
            <a:r>
              <a:rPr lang="en-US" dirty="0"/>
              <a:t>.</a:t>
            </a:r>
          </a:p>
          <a:p>
            <a:endParaRPr lang="es-ES" dirty="0"/>
          </a:p>
        </p:txBody>
      </p:sp>
    </p:spTree>
    <p:extLst>
      <p:ext uri="{BB962C8B-B14F-4D97-AF65-F5344CB8AC3E}">
        <p14:creationId xmlns:p14="http://schemas.microsoft.com/office/powerpoint/2010/main" val="2616199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65870-86CC-487C-ADDD-B99F99579A9A}"/>
              </a:ext>
            </a:extLst>
          </p:cNvPr>
          <p:cNvSpPr>
            <a:spLocks noGrp="1"/>
          </p:cNvSpPr>
          <p:nvPr>
            <p:ph type="title"/>
          </p:nvPr>
        </p:nvSpPr>
        <p:spPr/>
        <p:txBody>
          <a:bodyPr>
            <a:normAutofit/>
          </a:bodyPr>
          <a:lstStyle/>
          <a:p>
            <a:r>
              <a:rPr lang="en-US" b="1" cap="all" dirty="0"/>
              <a:t>NON-PAYMENTS (viii)</a:t>
            </a:r>
            <a:endParaRPr lang="es-ES" dirty="0"/>
          </a:p>
        </p:txBody>
      </p:sp>
      <p:sp>
        <p:nvSpPr>
          <p:cNvPr id="3" name="Marcador de contenido 2">
            <a:extLst>
              <a:ext uri="{FF2B5EF4-FFF2-40B4-BE49-F238E27FC236}">
                <a16:creationId xmlns:a16="http://schemas.microsoft.com/office/drawing/2014/main" id="{405F0103-F7F4-459C-8B0C-12D47A325AAD}"/>
              </a:ext>
            </a:extLst>
          </p:cNvPr>
          <p:cNvSpPr>
            <a:spLocks noGrp="1"/>
          </p:cNvSpPr>
          <p:nvPr>
            <p:ph idx="1"/>
          </p:nvPr>
        </p:nvSpPr>
        <p:spPr/>
        <p:txBody>
          <a:bodyPr>
            <a:normAutofit fontScale="92500" lnSpcReduction="20000"/>
          </a:bodyPr>
          <a:lstStyle/>
          <a:p>
            <a:pPr marL="0" indent="0">
              <a:buNone/>
            </a:pPr>
            <a:r>
              <a:rPr lang="en-US" b="1" dirty="0" err="1">
                <a:solidFill>
                  <a:srgbClr val="C00000"/>
                </a:solidFill>
              </a:rPr>
              <a:t>Tratave</a:t>
            </a:r>
            <a:r>
              <a:rPr lang="en-US" b="1" dirty="0">
                <a:solidFill>
                  <a:srgbClr val="C00000"/>
                </a:solidFill>
              </a:rPr>
              <a:t>, C-672/17:</a:t>
            </a:r>
          </a:p>
          <a:p>
            <a:pPr marL="0" indent="0">
              <a:buNone/>
            </a:pPr>
            <a:r>
              <a:rPr lang="en-US" dirty="0"/>
              <a:t>The principle of neutrality, as well as the VAT Directive art.90 and 273, preclude national legislation which provides that the reduction of the taxable amount for VAT, in the event of non-payment, cannot be made by the taxable person until it has given </a:t>
            </a:r>
            <a:r>
              <a:rPr lang="en-US" b="1" dirty="0"/>
              <a:t>prior notice</a:t>
            </a:r>
            <a:r>
              <a:rPr lang="en-US" dirty="0"/>
              <a:t> of its intention to cancel all or part of the VAT </a:t>
            </a:r>
            <a:r>
              <a:rPr lang="en-US" b="1" dirty="0"/>
              <a:t>to the purchaser</a:t>
            </a:r>
            <a:r>
              <a:rPr lang="en-US" dirty="0"/>
              <a:t> of goods or services, if that purchaser is a taxable person, for the purposes of correcting the deduction of VAT that the latter has made.</a:t>
            </a:r>
          </a:p>
          <a:p>
            <a:endParaRPr lang="es-ES" dirty="0"/>
          </a:p>
        </p:txBody>
      </p:sp>
    </p:spTree>
    <p:extLst>
      <p:ext uri="{BB962C8B-B14F-4D97-AF65-F5344CB8AC3E}">
        <p14:creationId xmlns:p14="http://schemas.microsoft.com/office/powerpoint/2010/main" val="103977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9005B-9BA9-4AAD-8F9F-248B960AA1D9}"/>
              </a:ext>
            </a:extLst>
          </p:cNvPr>
          <p:cNvSpPr>
            <a:spLocks noGrp="1"/>
          </p:cNvSpPr>
          <p:nvPr>
            <p:ph type="title"/>
          </p:nvPr>
        </p:nvSpPr>
        <p:spPr/>
        <p:txBody>
          <a:bodyPr>
            <a:normAutofit/>
          </a:bodyPr>
          <a:lstStyle/>
          <a:p>
            <a:r>
              <a:rPr lang="en-US" b="1" cap="all" dirty="0"/>
              <a:t>NON-PAYMENTS (</a:t>
            </a:r>
            <a:r>
              <a:rPr lang="en-US" b="1" cap="all" dirty="0" err="1"/>
              <a:t>iX</a:t>
            </a:r>
            <a:r>
              <a:rPr lang="en-US" b="1" cap="all" dirty="0"/>
              <a:t>)</a:t>
            </a:r>
            <a:endParaRPr lang="es-ES" dirty="0"/>
          </a:p>
        </p:txBody>
      </p:sp>
      <p:sp>
        <p:nvSpPr>
          <p:cNvPr id="3" name="Marcador de contenido 2">
            <a:extLst>
              <a:ext uri="{FF2B5EF4-FFF2-40B4-BE49-F238E27FC236}">
                <a16:creationId xmlns:a16="http://schemas.microsoft.com/office/drawing/2014/main" id="{67CE940F-242D-48D5-9F0C-A9BEA898DB04}"/>
              </a:ext>
            </a:extLst>
          </p:cNvPr>
          <p:cNvSpPr>
            <a:spLocks noGrp="1"/>
          </p:cNvSpPr>
          <p:nvPr>
            <p:ph idx="1"/>
          </p:nvPr>
        </p:nvSpPr>
        <p:spPr/>
        <p:txBody>
          <a:bodyPr/>
          <a:lstStyle/>
          <a:p>
            <a:pPr marL="0" indent="0">
              <a:buNone/>
            </a:pPr>
            <a:r>
              <a:rPr lang="es-ES" b="1" dirty="0">
                <a:solidFill>
                  <a:srgbClr val="C00000"/>
                </a:solidFill>
              </a:rPr>
              <a:t>A–PACK CZ, C‑127/18:</a:t>
            </a:r>
          </a:p>
          <a:p>
            <a:pPr marL="0" indent="0">
              <a:buNone/>
            </a:pPr>
            <a:r>
              <a:rPr lang="en-US" dirty="0"/>
              <a:t>The VAT Directive art.90 opposes a national regulation that the taxable person cannot rectify the tax base, in case of total or partial non-payment, by your debtor when </a:t>
            </a:r>
            <a:r>
              <a:rPr lang="en-US" b="1" dirty="0"/>
              <a:t>the aforementioned debtor is no longer a VAT taxable person</a:t>
            </a:r>
            <a:r>
              <a:rPr lang="en-US" dirty="0"/>
              <a:t>.</a:t>
            </a:r>
            <a:endParaRPr lang="es-ES" dirty="0"/>
          </a:p>
        </p:txBody>
      </p:sp>
    </p:spTree>
    <p:extLst>
      <p:ext uri="{BB962C8B-B14F-4D97-AF65-F5344CB8AC3E}">
        <p14:creationId xmlns:p14="http://schemas.microsoft.com/office/powerpoint/2010/main" val="886428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885657BF-219C-4CB0-9F0C-10EAF6886D01}"/>
              </a:ext>
            </a:extLst>
          </p:cNvPr>
          <p:cNvSpPr>
            <a:spLocks noGrp="1"/>
          </p:cNvSpPr>
          <p:nvPr>
            <p:ph type="title"/>
          </p:nvPr>
        </p:nvSpPr>
        <p:spPr>
          <a:xfrm>
            <a:off x="621792" y="1161288"/>
            <a:ext cx="3602736" cy="4526280"/>
          </a:xfrm>
        </p:spPr>
        <p:txBody>
          <a:bodyPr>
            <a:normAutofit/>
          </a:bodyPr>
          <a:lstStyle/>
          <a:p>
            <a:r>
              <a:rPr lang="es-ES" b="1" dirty="0"/>
              <a:t>INDEX</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9D57C382-548A-41E4-AEA3-3CF835100270}"/>
              </a:ext>
            </a:extLst>
          </p:cNvPr>
          <p:cNvSpPr>
            <a:spLocks noGrp="1"/>
          </p:cNvSpPr>
          <p:nvPr>
            <p:ph idx="1"/>
          </p:nvPr>
        </p:nvSpPr>
        <p:spPr>
          <a:xfrm>
            <a:off x="5434149" y="932688"/>
            <a:ext cx="5916603" cy="4992624"/>
          </a:xfrm>
        </p:spPr>
        <p:txBody>
          <a:bodyPr anchor="ctr">
            <a:normAutofit/>
          </a:bodyPr>
          <a:lstStyle/>
          <a:p>
            <a:r>
              <a:rPr lang="en-US" sz="2400" cap="all" dirty="0"/>
              <a:t>Compensations</a:t>
            </a:r>
          </a:p>
          <a:p>
            <a:r>
              <a:rPr lang="en-US" sz="2400" cap="all" dirty="0"/>
              <a:t>Cancellations</a:t>
            </a:r>
          </a:p>
          <a:p>
            <a:r>
              <a:rPr lang="en-US" sz="2400" cap="all" dirty="0"/>
              <a:t>Non-payments</a:t>
            </a:r>
            <a:endParaRPr lang="es-ES" sz="2400" cap="all" dirty="0"/>
          </a:p>
        </p:txBody>
      </p:sp>
    </p:spTree>
    <p:extLst>
      <p:ext uri="{BB962C8B-B14F-4D97-AF65-F5344CB8AC3E}">
        <p14:creationId xmlns:p14="http://schemas.microsoft.com/office/powerpoint/2010/main" val="3505034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F850C4-E0F3-468B-93F8-F658B1A70AB1}"/>
              </a:ext>
            </a:extLst>
          </p:cNvPr>
          <p:cNvSpPr>
            <a:spLocks noGrp="1"/>
          </p:cNvSpPr>
          <p:nvPr>
            <p:ph type="title"/>
          </p:nvPr>
        </p:nvSpPr>
        <p:spPr/>
        <p:txBody>
          <a:bodyPr/>
          <a:lstStyle/>
          <a:p>
            <a:r>
              <a:rPr lang="en-US" b="1" cap="all" dirty="0"/>
              <a:t>NON-PAYMENTS (X)</a:t>
            </a:r>
            <a:endParaRPr lang="es-ES" dirty="0"/>
          </a:p>
        </p:txBody>
      </p:sp>
      <p:sp>
        <p:nvSpPr>
          <p:cNvPr id="3" name="Marcador de contenido 2">
            <a:extLst>
              <a:ext uri="{FF2B5EF4-FFF2-40B4-BE49-F238E27FC236}">
                <a16:creationId xmlns:a16="http://schemas.microsoft.com/office/drawing/2014/main" id="{03A10F68-71DF-45F2-955F-D4F250DA2D33}"/>
              </a:ext>
            </a:extLst>
          </p:cNvPr>
          <p:cNvSpPr>
            <a:spLocks noGrp="1"/>
          </p:cNvSpPr>
          <p:nvPr>
            <p:ph idx="1"/>
          </p:nvPr>
        </p:nvSpPr>
        <p:spPr/>
        <p:txBody>
          <a:bodyPr>
            <a:normAutofit fontScale="55000" lnSpcReduction="20000"/>
          </a:bodyPr>
          <a:lstStyle/>
          <a:p>
            <a:pPr marL="0" indent="0">
              <a:buNone/>
            </a:pPr>
            <a:r>
              <a:rPr lang="es-ES" b="1" dirty="0" err="1">
                <a:solidFill>
                  <a:srgbClr val="C00000"/>
                </a:solidFill>
              </a:rPr>
              <a:t>UniCredit</a:t>
            </a:r>
            <a:r>
              <a:rPr lang="es-ES" b="1" dirty="0">
                <a:solidFill>
                  <a:srgbClr val="C00000"/>
                </a:solidFill>
              </a:rPr>
              <a:t> Leasing, C-242/18:</a:t>
            </a:r>
          </a:p>
          <a:p>
            <a:pPr marL="0" indent="0">
              <a:buNone/>
            </a:pPr>
            <a:r>
              <a:rPr lang="en-US" dirty="0"/>
              <a:t>The VAT Directive allows, in the event of termination of a financial leasing contract, a reduction of the tax base calculated on a lump sum basis through a supplementary settlement on all the installments due for the entire period of the contract, even when said supplementary settlement is definitive and therefore constitutes a </a:t>
            </a:r>
            <a:r>
              <a:rPr lang="en-US" b="1" dirty="0"/>
              <a:t>"firm administrative act"</a:t>
            </a:r>
            <a:r>
              <a:rPr lang="en-US" dirty="0"/>
              <a:t> that determines a tax debt under national law.</a:t>
            </a:r>
            <a:endParaRPr lang="es-ES" dirty="0"/>
          </a:p>
          <a:p>
            <a:pPr marL="0" indent="0">
              <a:buNone/>
            </a:pPr>
            <a:r>
              <a:rPr lang="en-US" dirty="0"/>
              <a:t>Under the VAT Directive, the non-payment of part of the installments due on a financial lease agreement corresponding to the period between the cessation of payments and the non-retroactive termination of the contract, on the one hand, and the non-payment of the required compensation in the event of early termination of the contract and corresponding to the sum of all unpaid installments up to the expiration date of said contract, on the other hand, constitute an event of non-payment that may be included in the exception to the obligation to reduce the tax base , unless the taxable person proves with a </a:t>
            </a:r>
            <a:r>
              <a:rPr lang="en-US" b="1" dirty="0"/>
              <a:t>reasonable probability</a:t>
            </a:r>
            <a:r>
              <a:rPr lang="en-US" dirty="0"/>
              <a:t> that </a:t>
            </a:r>
            <a:r>
              <a:rPr lang="en-US" b="1" dirty="0"/>
              <a:t>the debt will not be paid</a:t>
            </a:r>
            <a:r>
              <a:rPr lang="en-US" dirty="0"/>
              <a:t>.</a:t>
            </a:r>
            <a:endParaRPr lang="es-ES" dirty="0"/>
          </a:p>
        </p:txBody>
      </p:sp>
    </p:spTree>
    <p:extLst>
      <p:ext uri="{BB962C8B-B14F-4D97-AF65-F5344CB8AC3E}">
        <p14:creationId xmlns:p14="http://schemas.microsoft.com/office/powerpoint/2010/main" val="273436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75D1B6-8A43-4C53-A875-38FC1A6FD38B}"/>
              </a:ext>
            </a:extLst>
          </p:cNvPr>
          <p:cNvSpPr>
            <a:spLocks noGrp="1"/>
          </p:cNvSpPr>
          <p:nvPr>
            <p:ph type="title"/>
          </p:nvPr>
        </p:nvSpPr>
        <p:spPr/>
        <p:txBody>
          <a:bodyPr/>
          <a:lstStyle/>
          <a:p>
            <a:r>
              <a:rPr lang="es-ES" b="1" dirty="0"/>
              <a:t>ADDITIONAL INFORMATION</a:t>
            </a:r>
          </a:p>
        </p:txBody>
      </p:sp>
      <p:sp>
        <p:nvSpPr>
          <p:cNvPr id="3" name="Marcador de contenido 2">
            <a:extLst>
              <a:ext uri="{FF2B5EF4-FFF2-40B4-BE49-F238E27FC236}">
                <a16:creationId xmlns:a16="http://schemas.microsoft.com/office/drawing/2014/main" id="{879AFB2B-788F-4F5F-BFC4-F182F3BA335A}"/>
              </a:ext>
            </a:extLst>
          </p:cNvPr>
          <p:cNvSpPr>
            <a:spLocks noGrp="1"/>
          </p:cNvSpPr>
          <p:nvPr>
            <p:ph idx="1"/>
          </p:nvPr>
        </p:nvSpPr>
        <p:spPr/>
        <p:txBody>
          <a:bodyPr/>
          <a:lstStyle/>
          <a:p>
            <a:pPr marL="0" indent="0">
              <a:buNone/>
            </a:pPr>
            <a:r>
              <a:rPr lang="en-GB" dirty="0"/>
              <a:t>Additional information about some of those topics can be found in the book </a:t>
            </a:r>
            <a:r>
              <a:rPr lang="en-GB" b="1" dirty="0"/>
              <a:t>"ECJ case-law on VAT"</a:t>
            </a:r>
            <a:r>
              <a:rPr lang="en-GB" dirty="0"/>
              <a:t>, </a:t>
            </a:r>
            <a:r>
              <a:rPr lang="en-GB" b="1" dirty="0"/>
              <a:t>available electronically</a:t>
            </a:r>
            <a:r>
              <a:rPr lang="en-GB" dirty="0"/>
              <a:t> and whose link is attached:</a:t>
            </a:r>
            <a:endParaRPr lang="es-ES" dirty="0"/>
          </a:p>
          <a:p>
            <a:pPr marL="0" indent="0">
              <a:buNone/>
            </a:pPr>
            <a:r>
              <a:rPr lang="en-GB" u="sng" dirty="0">
                <a:hlinkClick r:id="rId2"/>
              </a:rPr>
              <a:t>https://www.efl.es/catalogo/manuales-juridicos/ecj-case-law-on-vat</a:t>
            </a:r>
            <a:endParaRPr lang="es-ES" dirty="0"/>
          </a:p>
          <a:p>
            <a:pPr marL="0" indent="0">
              <a:buNone/>
            </a:pPr>
            <a:endParaRPr lang="es-ES" dirty="0"/>
          </a:p>
        </p:txBody>
      </p:sp>
    </p:spTree>
    <p:extLst>
      <p:ext uri="{BB962C8B-B14F-4D97-AF65-F5344CB8AC3E}">
        <p14:creationId xmlns:p14="http://schemas.microsoft.com/office/powerpoint/2010/main" val="144028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9CCCC7-51C3-4F8C-83EF-C282CD639261}"/>
              </a:ext>
            </a:extLst>
          </p:cNvPr>
          <p:cNvSpPr>
            <a:spLocks noGrp="1"/>
          </p:cNvSpPr>
          <p:nvPr>
            <p:ph type="title"/>
          </p:nvPr>
        </p:nvSpPr>
        <p:spPr/>
        <p:txBody>
          <a:bodyPr/>
          <a:lstStyle/>
          <a:p>
            <a:r>
              <a:rPr lang="es-ES" b="1" dirty="0"/>
              <a:t>COMPENSATIONS (I)</a:t>
            </a:r>
          </a:p>
        </p:txBody>
      </p:sp>
      <p:sp>
        <p:nvSpPr>
          <p:cNvPr id="3" name="Marcador de contenido 2">
            <a:extLst>
              <a:ext uri="{FF2B5EF4-FFF2-40B4-BE49-F238E27FC236}">
                <a16:creationId xmlns:a16="http://schemas.microsoft.com/office/drawing/2014/main" id="{0229EADC-6D94-4BCE-B4CD-C504C3CBEB8C}"/>
              </a:ext>
            </a:extLst>
          </p:cNvPr>
          <p:cNvSpPr>
            <a:spLocks noGrp="1"/>
          </p:cNvSpPr>
          <p:nvPr>
            <p:ph idx="1"/>
          </p:nvPr>
        </p:nvSpPr>
        <p:spPr/>
        <p:txBody>
          <a:bodyPr/>
          <a:lstStyle/>
          <a:p>
            <a:pPr marL="0" indent="0">
              <a:buNone/>
            </a:pPr>
            <a:r>
              <a:rPr lang="en-US" b="1" dirty="0">
                <a:solidFill>
                  <a:srgbClr val="C00000"/>
                </a:solidFill>
              </a:rPr>
              <a:t>Mohr, C-215/94:</a:t>
            </a:r>
          </a:p>
          <a:p>
            <a:pPr marL="0" indent="0">
              <a:buNone/>
            </a:pPr>
            <a:r>
              <a:rPr lang="en-US" dirty="0"/>
              <a:t>According to the VAT Directive, an indemnity that is charged for the </a:t>
            </a:r>
            <a:r>
              <a:rPr lang="en-US" b="1" dirty="0"/>
              <a:t>abandonment of milk production</a:t>
            </a:r>
            <a:r>
              <a:rPr lang="en-US" dirty="0"/>
              <a:t> is not the consideration of any operation subject to VAT, for which reason its collection is not subject to VAT.</a:t>
            </a:r>
          </a:p>
          <a:p>
            <a:endParaRPr lang="es-ES" dirty="0"/>
          </a:p>
        </p:txBody>
      </p:sp>
    </p:spTree>
    <p:extLst>
      <p:ext uri="{BB962C8B-B14F-4D97-AF65-F5344CB8AC3E}">
        <p14:creationId xmlns:p14="http://schemas.microsoft.com/office/powerpoint/2010/main" val="4042909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71389D-E517-43ED-9578-9FE51663D119}"/>
              </a:ext>
            </a:extLst>
          </p:cNvPr>
          <p:cNvSpPr>
            <a:spLocks noGrp="1"/>
          </p:cNvSpPr>
          <p:nvPr>
            <p:ph type="title"/>
          </p:nvPr>
        </p:nvSpPr>
        <p:spPr/>
        <p:txBody>
          <a:bodyPr/>
          <a:lstStyle/>
          <a:p>
            <a:r>
              <a:rPr lang="es-ES" b="1" dirty="0"/>
              <a:t>COMPENSATIONS (II)</a:t>
            </a:r>
            <a:endParaRPr lang="es-ES" dirty="0"/>
          </a:p>
        </p:txBody>
      </p:sp>
      <p:sp>
        <p:nvSpPr>
          <p:cNvPr id="3" name="Marcador de contenido 2">
            <a:extLst>
              <a:ext uri="{FF2B5EF4-FFF2-40B4-BE49-F238E27FC236}">
                <a16:creationId xmlns:a16="http://schemas.microsoft.com/office/drawing/2014/main" id="{CFC0DCEB-BDDA-47FA-BA99-A85FAE051BB3}"/>
              </a:ext>
            </a:extLst>
          </p:cNvPr>
          <p:cNvSpPr>
            <a:spLocks noGrp="1"/>
          </p:cNvSpPr>
          <p:nvPr>
            <p:ph idx="1"/>
          </p:nvPr>
        </p:nvSpPr>
        <p:spPr/>
        <p:txBody>
          <a:bodyPr/>
          <a:lstStyle/>
          <a:p>
            <a:pPr marL="0" indent="0">
              <a:buNone/>
            </a:pPr>
            <a:r>
              <a:rPr lang="en-US" b="1" dirty="0" err="1">
                <a:solidFill>
                  <a:srgbClr val="C00000"/>
                </a:solidFill>
              </a:rPr>
              <a:t>Landboden-Agrardienste</a:t>
            </a:r>
            <a:r>
              <a:rPr lang="en-US" b="1" dirty="0">
                <a:solidFill>
                  <a:srgbClr val="C00000"/>
                </a:solidFill>
              </a:rPr>
              <a:t>, C-384/95:</a:t>
            </a:r>
          </a:p>
          <a:p>
            <a:pPr marL="0" indent="0">
              <a:buNone/>
            </a:pPr>
            <a:r>
              <a:rPr lang="en-US" dirty="0"/>
              <a:t>The </a:t>
            </a:r>
            <a:r>
              <a:rPr lang="en-US" b="1" dirty="0"/>
              <a:t>commitment</a:t>
            </a:r>
            <a:r>
              <a:rPr lang="en-US" dirty="0"/>
              <a:t> made by a farmer </a:t>
            </a:r>
            <a:r>
              <a:rPr lang="en-US" b="1" dirty="0"/>
              <a:t>to refrain from collecting 20% of his harvest</a:t>
            </a:r>
            <a:r>
              <a:rPr lang="en-US" dirty="0"/>
              <a:t> in exchange for compensation paid by the public authorities does not constitute a provision of services subject to VAT.</a:t>
            </a:r>
          </a:p>
          <a:p>
            <a:endParaRPr lang="es-ES" dirty="0"/>
          </a:p>
        </p:txBody>
      </p:sp>
    </p:spTree>
    <p:extLst>
      <p:ext uri="{BB962C8B-B14F-4D97-AF65-F5344CB8AC3E}">
        <p14:creationId xmlns:p14="http://schemas.microsoft.com/office/powerpoint/2010/main" val="171708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5C86A-95F4-417E-ADA7-CC4F3B5F2259}"/>
              </a:ext>
            </a:extLst>
          </p:cNvPr>
          <p:cNvSpPr>
            <a:spLocks noGrp="1"/>
          </p:cNvSpPr>
          <p:nvPr>
            <p:ph type="title"/>
          </p:nvPr>
        </p:nvSpPr>
        <p:spPr/>
        <p:txBody>
          <a:bodyPr/>
          <a:lstStyle/>
          <a:p>
            <a:r>
              <a:rPr lang="es-ES" b="1" dirty="0"/>
              <a:t>COMPENSATIONS (III)</a:t>
            </a:r>
            <a:endParaRPr lang="es-ES" dirty="0"/>
          </a:p>
        </p:txBody>
      </p:sp>
      <p:sp>
        <p:nvSpPr>
          <p:cNvPr id="3" name="Marcador de contenido 2">
            <a:extLst>
              <a:ext uri="{FF2B5EF4-FFF2-40B4-BE49-F238E27FC236}">
                <a16:creationId xmlns:a16="http://schemas.microsoft.com/office/drawing/2014/main" id="{00E8291C-ECA5-4363-8EDC-073CD229B538}"/>
              </a:ext>
            </a:extLst>
          </p:cNvPr>
          <p:cNvSpPr>
            <a:spLocks noGrp="1"/>
          </p:cNvSpPr>
          <p:nvPr>
            <p:ph idx="1"/>
          </p:nvPr>
        </p:nvSpPr>
        <p:spPr/>
        <p:txBody>
          <a:bodyPr>
            <a:normAutofit/>
          </a:bodyPr>
          <a:lstStyle/>
          <a:p>
            <a:pPr marL="0" indent="0">
              <a:buNone/>
            </a:pPr>
            <a:r>
              <a:rPr lang="en-US" b="1" dirty="0">
                <a:solidFill>
                  <a:srgbClr val="C00000"/>
                </a:solidFill>
              </a:rPr>
              <a:t>Société thermal </a:t>
            </a:r>
            <a:r>
              <a:rPr lang="en-US" b="1" dirty="0" err="1">
                <a:solidFill>
                  <a:srgbClr val="C00000"/>
                </a:solidFill>
              </a:rPr>
              <a:t>d’Eugénie</a:t>
            </a:r>
            <a:r>
              <a:rPr lang="en-US" b="1" dirty="0">
                <a:solidFill>
                  <a:srgbClr val="C00000"/>
                </a:solidFill>
              </a:rPr>
              <a:t>-les-Bains, C-277/05:</a:t>
            </a:r>
          </a:p>
          <a:p>
            <a:pPr marL="0" indent="0">
              <a:buNone/>
            </a:pPr>
            <a:r>
              <a:rPr lang="en-US" dirty="0"/>
              <a:t>The amounts paid as a deposit in the framework of the provision of services, in the case that </a:t>
            </a:r>
            <a:r>
              <a:rPr lang="en-US" b="1" dirty="0"/>
              <a:t>the customer desists from the service</a:t>
            </a:r>
            <a:r>
              <a:rPr lang="en-US" dirty="0"/>
              <a:t> and who had the deposited amount acquires them, are not a consideration for services, but a compensation not subject to VAT.</a:t>
            </a:r>
          </a:p>
          <a:p>
            <a:pPr marL="0" indent="0">
              <a:buNone/>
            </a:pPr>
            <a:endParaRPr lang="es-ES" dirty="0"/>
          </a:p>
        </p:txBody>
      </p:sp>
    </p:spTree>
    <p:extLst>
      <p:ext uri="{BB962C8B-B14F-4D97-AF65-F5344CB8AC3E}">
        <p14:creationId xmlns:p14="http://schemas.microsoft.com/office/powerpoint/2010/main" val="2827769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57DDFA-15E2-4FB4-9D95-6E833ECD43BA}"/>
              </a:ext>
            </a:extLst>
          </p:cNvPr>
          <p:cNvSpPr>
            <a:spLocks noGrp="1"/>
          </p:cNvSpPr>
          <p:nvPr>
            <p:ph type="title"/>
          </p:nvPr>
        </p:nvSpPr>
        <p:spPr/>
        <p:txBody>
          <a:bodyPr/>
          <a:lstStyle/>
          <a:p>
            <a:r>
              <a:rPr lang="es-ES" b="1" dirty="0"/>
              <a:t>COMPENSATIONS (IV)</a:t>
            </a:r>
            <a:endParaRPr lang="es-ES" dirty="0"/>
          </a:p>
        </p:txBody>
      </p:sp>
      <p:sp>
        <p:nvSpPr>
          <p:cNvPr id="3" name="Marcador de contenido 2">
            <a:extLst>
              <a:ext uri="{FF2B5EF4-FFF2-40B4-BE49-F238E27FC236}">
                <a16:creationId xmlns:a16="http://schemas.microsoft.com/office/drawing/2014/main" id="{EBDE434F-D585-41C4-B235-09F245E53F67}"/>
              </a:ext>
            </a:extLst>
          </p:cNvPr>
          <p:cNvSpPr>
            <a:spLocks noGrp="1"/>
          </p:cNvSpPr>
          <p:nvPr>
            <p:ph idx="1"/>
          </p:nvPr>
        </p:nvSpPr>
        <p:spPr/>
        <p:txBody>
          <a:bodyPr>
            <a:normAutofit fontScale="92500"/>
          </a:bodyPr>
          <a:lstStyle/>
          <a:p>
            <a:pPr marL="0" indent="0">
              <a:buNone/>
            </a:pPr>
            <a:r>
              <a:rPr lang="en-US" b="1" dirty="0">
                <a:solidFill>
                  <a:srgbClr val="C00000"/>
                </a:solidFill>
              </a:rPr>
              <a:t>Air France – KLM, C-250/14 and C-289/14:</a:t>
            </a:r>
          </a:p>
          <a:p>
            <a:pPr marL="0" indent="0">
              <a:buNone/>
            </a:pPr>
            <a:r>
              <a:rPr lang="en-US" dirty="0"/>
              <a:t>For the purposes of the VAT  Directive, the issuance of tickets by an airline is subject to VAT even if passengers have not used the tickets (</a:t>
            </a:r>
            <a:r>
              <a:rPr lang="en-US" b="1" dirty="0"/>
              <a:t>no-shows</a:t>
            </a:r>
            <a:r>
              <a:rPr lang="en-US" dirty="0"/>
              <a:t>) issued and cannot claim their refund.</a:t>
            </a:r>
          </a:p>
          <a:p>
            <a:pPr marL="0" indent="0">
              <a:buNone/>
            </a:pPr>
            <a:r>
              <a:rPr lang="en-US" dirty="0"/>
              <a:t>The VAT paid by a passenger when he bought an airline ticket that he has not used is required from the moment the ticket price is collected.</a:t>
            </a:r>
            <a:endParaRPr lang="es-ES" dirty="0"/>
          </a:p>
        </p:txBody>
      </p:sp>
    </p:spTree>
    <p:extLst>
      <p:ext uri="{BB962C8B-B14F-4D97-AF65-F5344CB8AC3E}">
        <p14:creationId xmlns:p14="http://schemas.microsoft.com/office/powerpoint/2010/main" val="208766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EFB00A-E901-427B-8300-B1712F10E608}"/>
              </a:ext>
            </a:extLst>
          </p:cNvPr>
          <p:cNvSpPr>
            <a:spLocks noGrp="1"/>
          </p:cNvSpPr>
          <p:nvPr>
            <p:ph type="title"/>
          </p:nvPr>
        </p:nvSpPr>
        <p:spPr/>
        <p:txBody>
          <a:bodyPr/>
          <a:lstStyle/>
          <a:p>
            <a:r>
              <a:rPr lang="es-ES" b="1" dirty="0"/>
              <a:t>CANCELLATIONS (I)</a:t>
            </a:r>
          </a:p>
        </p:txBody>
      </p:sp>
      <p:sp>
        <p:nvSpPr>
          <p:cNvPr id="3" name="Marcador de contenido 2">
            <a:extLst>
              <a:ext uri="{FF2B5EF4-FFF2-40B4-BE49-F238E27FC236}">
                <a16:creationId xmlns:a16="http://schemas.microsoft.com/office/drawing/2014/main" id="{0B031B7A-52F8-4235-AD04-6BC76F10D07B}"/>
              </a:ext>
            </a:extLst>
          </p:cNvPr>
          <p:cNvSpPr>
            <a:spLocks noGrp="1"/>
          </p:cNvSpPr>
          <p:nvPr>
            <p:ph idx="1"/>
          </p:nvPr>
        </p:nvSpPr>
        <p:spPr/>
        <p:txBody>
          <a:bodyPr>
            <a:normAutofit fontScale="92500" lnSpcReduction="20000"/>
          </a:bodyPr>
          <a:lstStyle/>
          <a:p>
            <a:pPr marL="0" indent="0">
              <a:buNone/>
            </a:pPr>
            <a:r>
              <a:rPr lang="en-US" b="1" dirty="0">
                <a:solidFill>
                  <a:srgbClr val="C00000"/>
                </a:solidFill>
              </a:rPr>
              <a:t>Grattan, C-310/11:</a:t>
            </a:r>
          </a:p>
          <a:p>
            <a:pPr marL="0" indent="0">
              <a:buNone/>
            </a:pPr>
            <a:r>
              <a:rPr lang="en-US" dirty="0"/>
              <a:t>There being no regulatory provision in this regard, the </a:t>
            </a:r>
            <a:r>
              <a:rPr lang="en-US" b="1" dirty="0"/>
              <a:t>Second VAT Directive</a:t>
            </a:r>
            <a:r>
              <a:rPr lang="en-US" dirty="0"/>
              <a:t> does not confer upon a taxable person the right to </a:t>
            </a:r>
            <a:r>
              <a:rPr lang="en-US" b="1" dirty="0"/>
              <a:t>reduce</a:t>
            </a:r>
            <a:r>
              <a:rPr lang="en-US" dirty="0"/>
              <a:t> the tax basis of a supply of goods </a:t>
            </a:r>
            <a:r>
              <a:rPr lang="en-US" b="1" dirty="0"/>
              <a:t>retrospectively</a:t>
            </a:r>
            <a:r>
              <a:rPr lang="en-US" dirty="0"/>
              <a:t> where, after the time of that supply of goods, an agent received a credit from the supplier which the agent elected to take either as a payment of money or as a credit against amounts owed to the supplier in respect of supplies of goods that had already taken place.</a:t>
            </a:r>
          </a:p>
          <a:p>
            <a:endParaRPr lang="es-ES" dirty="0"/>
          </a:p>
        </p:txBody>
      </p:sp>
    </p:spTree>
    <p:extLst>
      <p:ext uri="{BB962C8B-B14F-4D97-AF65-F5344CB8AC3E}">
        <p14:creationId xmlns:p14="http://schemas.microsoft.com/office/powerpoint/2010/main" val="1479897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F2E90C-3035-4897-B41C-B92B9108AE41}"/>
              </a:ext>
            </a:extLst>
          </p:cNvPr>
          <p:cNvSpPr>
            <a:spLocks noGrp="1"/>
          </p:cNvSpPr>
          <p:nvPr>
            <p:ph type="title"/>
          </p:nvPr>
        </p:nvSpPr>
        <p:spPr/>
        <p:txBody>
          <a:bodyPr/>
          <a:lstStyle/>
          <a:p>
            <a:r>
              <a:rPr lang="es-ES" b="1" dirty="0"/>
              <a:t>CANCELLATIONS (II)</a:t>
            </a:r>
            <a:endParaRPr lang="es-ES" dirty="0"/>
          </a:p>
        </p:txBody>
      </p:sp>
      <p:sp>
        <p:nvSpPr>
          <p:cNvPr id="3" name="Marcador de contenido 2">
            <a:extLst>
              <a:ext uri="{FF2B5EF4-FFF2-40B4-BE49-F238E27FC236}">
                <a16:creationId xmlns:a16="http://schemas.microsoft.com/office/drawing/2014/main" id="{C1564061-2987-41BA-9678-B6A0BD8A96FE}"/>
              </a:ext>
            </a:extLst>
          </p:cNvPr>
          <p:cNvSpPr>
            <a:spLocks noGrp="1"/>
          </p:cNvSpPr>
          <p:nvPr>
            <p:ph idx="1"/>
          </p:nvPr>
        </p:nvSpPr>
        <p:spPr/>
        <p:txBody>
          <a:bodyPr/>
          <a:lstStyle/>
          <a:p>
            <a:pPr marL="0" indent="0">
              <a:buNone/>
            </a:pPr>
            <a:r>
              <a:rPr lang="en-US" b="1" dirty="0">
                <a:solidFill>
                  <a:srgbClr val="C00000"/>
                </a:solidFill>
              </a:rPr>
              <a:t>NLB Leasing, C-209/14:</a:t>
            </a:r>
          </a:p>
          <a:p>
            <a:pPr marL="0" indent="0">
              <a:buNone/>
            </a:pPr>
            <a:r>
              <a:rPr lang="en-US" dirty="0"/>
              <a:t>Dir 2006/112 art.90.1 does not allow a taxable person to reduce the taxable amount where that person has in fact </a:t>
            </a:r>
            <a:r>
              <a:rPr lang="en-US" b="1" dirty="0"/>
              <a:t>received all the payments</a:t>
            </a:r>
            <a:r>
              <a:rPr lang="en-US" dirty="0"/>
              <a:t> in consideration for the service which he supplied or where, without the agreement having been refused or cancelled, the recipient of that service is no longer liable to the taxable person for the agreed price.</a:t>
            </a:r>
          </a:p>
          <a:p>
            <a:endParaRPr lang="es-ES" dirty="0"/>
          </a:p>
        </p:txBody>
      </p:sp>
    </p:spTree>
    <p:extLst>
      <p:ext uri="{BB962C8B-B14F-4D97-AF65-F5344CB8AC3E}">
        <p14:creationId xmlns:p14="http://schemas.microsoft.com/office/powerpoint/2010/main" val="127386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9806F5-7BE0-4DBB-8CF5-4DDBEAC34DBB}"/>
              </a:ext>
            </a:extLst>
          </p:cNvPr>
          <p:cNvSpPr>
            <a:spLocks noGrp="1"/>
          </p:cNvSpPr>
          <p:nvPr>
            <p:ph type="title"/>
          </p:nvPr>
        </p:nvSpPr>
        <p:spPr/>
        <p:txBody>
          <a:bodyPr/>
          <a:lstStyle/>
          <a:p>
            <a:r>
              <a:rPr lang="es-ES" b="1" dirty="0"/>
              <a:t>CANCELLATIONS (III)</a:t>
            </a:r>
            <a:endParaRPr lang="es-ES" dirty="0"/>
          </a:p>
        </p:txBody>
      </p:sp>
      <p:sp>
        <p:nvSpPr>
          <p:cNvPr id="3" name="Marcador de contenido 2">
            <a:extLst>
              <a:ext uri="{FF2B5EF4-FFF2-40B4-BE49-F238E27FC236}">
                <a16:creationId xmlns:a16="http://schemas.microsoft.com/office/drawing/2014/main" id="{2FE9470C-DB1A-414A-87C2-EE594B65A3A1}"/>
              </a:ext>
            </a:extLst>
          </p:cNvPr>
          <p:cNvSpPr>
            <a:spLocks noGrp="1"/>
          </p:cNvSpPr>
          <p:nvPr>
            <p:ph idx="1"/>
          </p:nvPr>
        </p:nvSpPr>
        <p:spPr/>
        <p:txBody>
          <a:bodyPr>
            <a:normAutofit fontScale="70000" lnSpcReduction="20000"/>
          </a:bodyPr>
          <a:lstStyle/>
          <a:p>
            <a:pPr marL="0" indent="0">
              <a:buNone/>
            </a:pPr>
            <a:r>
              <a:rPr lang="en-US" b="1" dirty="0">
                <a:solidFill>
                  <a:srgbClr val="C00000"/>
                </a:solidFill>
              </a:rPr>
              <a:t>Lombard </a:t>
            </a:r>
            <a:r>
              <a:rPr lang="en-US" b="1" dirty="0" err="1">
                <a:solidFill>
                  <a:srgbClr val="C00000"/>
                </a:solidFill>
              </a:rPr>
              <a:t>Ingatlan</a:t>
            </a:r>
            <a:r>
              <a:rPr lang="en-US" b="1" dirty="0">
                <a:solidFill>
                  <a:srgbClr val="C00000"/>
                </a:solidFill>
              </a:rPr>
              <a:t> </a:t>
            </a:r>
            <a:r>
              <a:rPr lang="en-US" b="1" dirty="0" err="1">
                <a:solidFill>
                  <a:srgbClr val="C00000"/>
                </a:solidFill>
              </a:rPr>
              <a:t>Lízing</a:t>
            </a:r>
            <a:r>
              <a:rPr lang="en-US" b="1" dirty="0">
                <a:solidFill>
                  <a:srgbClr val="C00000"/>
                </a:solidFill>
              </a:rPr>
              <a:t>, C-404/16:</a:t>
            </a:r>
          </a:p>
          <a:p>
            <a:pPr marL="0" indent="0">
              <a:buNone/>
            </a:pPr>
            <a:r>
              <a:rPr lang="en-US" dirty="0"/>
              <a:t>The concepts “cancellation and refusal” in the VAT Directive art.90.1) include a situation in which, under a </a:t>
            </a:r>
            <a:r>
              <a:rPr lang="en-US" b="1" dirty="0"/>
              <a:t>financial leasing agreement</a:t>
            </a:r>
            <a:r>
              <a:rPr lang="en-US" dirty="0"/>
              <a:t> with definite transfer of ownership, the lessor may no longer claim payment of the leasing instalment from the lessee because the lessor has terminated the agreement due to the breach of contract by the lessee. </a:t>
            </a:r>
          </a:p>
          <a:p>
            <a:pPr marL="0" indent="0">
              <a:buNone/>
            </a:pPr>
            <a:r>
              <a:rPr lang="en-US" dirty="0"/>
              <a:t>Where a financial leasing agreement has been </a:t>
            </a:r>
            <a:r>
              <a:rPr lang="en-US" b="1" dirty="0"/>
              <a:t>definitively terminated </a:t>
            </a:r>
            <a:r>
              <a:rPr lang="en-US" dirty="0"/>
              <a:t>because of non-payment of the lease instalments payable by the lessee, the lessor may rely on the VAT Directive, art.90.1) with a view to reduce the taxable amount for VAT, even if the national law considers that situation to be a case of “non-payment" within the meaning of art.90.2) of the VAT Directive and does not allow the taxable amount to be reduced in the case of non-payment.</a:t>
            </a:r>
          </a:p>
          <a:p>
            <a:endParaRPr lang="es-ES" dirty="0"/>
          </a:p>
        </p:txBody>
      </p:sp>
    </p:spTree>
    <p:extLst>
      <p:ext uri="{BB962C8B-B14F-4D97-AF65-F5344CB8AC3E}">
        <p14:creationId xmlns:p14="http://schemas.microsoft.com/office/powerpoint/2010/main" val="3612024105"/>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95</TotalTime>
  <Words>2026</Words>
  <Application>Microsoft Office PowerPoint</Application>
  <PresentationFormat>Panorámica</PresentationFormat>
  <Paragraphs>73</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Avenir Next LT Pro</vt:lpstr>
      <vt:lpstr>Calibri</vt:lpstr>
      <vt:lpstr>AccentBoxVTI</vt:lpstr>
      <vt:lpstr>Compensations, cancellations and non-payments in the ECJ case-law on VAT</vt:lpstr>
      <vt:lpstr>INDEX</vt:lpstr>
      <vt:lpstr>COMPENSATIONS (I)</vt:lpstr>
      <vt:lpstr>COMPENSATIONS (II)</vt:lpstr>
      <vt:lpstr>COMPENSATIONS (III)</vt:lpstr>
      <vt:lpstr>COMPENSATIONS (IV)</vt:lpstr>
      <vt:lpstr>CANCELLATIONS (I)</vt:lpstr>
      <vt:lpstr>CANCELLATIONS (II)</vt:lpstr>
      <vt:lpstr>CANCELLATIONS (III)</vt:lpstr>
      <vt:lpstr>CANCELLATIONS (IV)</vt:lpstr>
      <vt:lpstr>NON-PAYMENTS (i)</vt:lpstr>
      <vt:lpstr>NON-PAYMENTS (ii)</vt:lpstr>
      <vt:lpstr>NON-PAYMENTS (iii)</vt:lpstr>
      <vt:lpstr>NON-PAYMENTS (iv)</vt:lpstr>
      <vt:lpstr>NON-PAYMENTS (v)</vt:lpstr>
      <vt:lpstr>NON-PAYMENTS (vi)</vt:lpstr>
      <vt:lpstr>NON-PAYMENTS (vii)</vt:lpstr>
      <vt:lpstr>NON-PAYMENTS (viii)</vt:lpstr>
      <vt:lpstr>NON-PAYMENTS (iX)</vt:lpstr>
      <vt:lpstr>NON-PAYMENTS (X)</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Non-payments and cancellations in the ECJ case-law on VAT</dc:title>
  <dc:creator>Francisco Javier Sánchez Gallardo</dc:creator>
  <cp:lastModifiedBy>Francisco Javier Sánchez Gallardo</cp:lastModifiedBy>
  <cp:revision>12</cp:revision>
  <dcterms:created xsi:type="dcterms:W3CDTF">2020-04-19T15:29:15Z</dcterms:created>
  <dcterms:modified xsi:type="dcterms:W3CDTF">2020-04-19T17:04:26Z</dcterms:modified>
</cp:coreProperties>
</file>